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260" r:id="rId5"/>
    <p:sldId id="262" r:id="rId6"/>
    <p:sldId id="264" r:id="rId7"/>
    <p:sldId id="265" r:id="rId8"/>
    <p:sldId id="259" r:id="rId9"/>
    <p:sldId id="266" r:id="rId10"/>
    <p:sldId id="273" r:id="rId11"/>
    <p:sldId id="267" r:id="rId12"/>
    <p:sldId id="268" r:id="rId13"/>
    <p:sldId id="261" r:id="rId14"/>
    <p:sldId id="275" r:id="rId15"/>
    <p:sldId id="269" r:id="rId16"/>
    <p:sldId id="270" r:id="rId17"/>
    <p:sldId id="271" r:id="rId18"/>
    <p:sldId id="276" r:id="rId19"/>
    <p:sldId id="272" r:id="rId20"/>
    <p:sldId id="274" r:id="rId21"/>
    <p:sldId id="277" r:id="rId22"/>
    <p:sldId id="280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3A84F-757E-4CB1-835B-3FA9E9571C29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09DDF-0994-4694-863C-EF4D9FEA2BD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3658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HSCT:  </a:t>
            </a:r>
            <a:r>
              <a:rPr lang="en-US" sz="1200" b="1" dirty="0" err="1"/>
              <a:t>haematopoietic</a:t>
            </a:r>
            <a:r>
              <a:rPr lang="en-US" sz="1200" b="1" dirty="0"/>
              <a:t> stem cell transplant recipients</a:t>
            </a:r>
          </a:p>
          <a:p>
            <a:endParaRPr lang="en-US" sz="1200" b="1" dirty="0"/>
          </a:p>
          <a:p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Reproducing Published Material from other Publishers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absolutely essential that authors obtain permission to reproduce any published material (figures, schemes, tables or any extract of a text) which does not fall into the public domain, or for which they do not hold the copyright. Permission should be requested by the authors from the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copyrightholder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(usually the Publisher, please refer to the imprint of the individual publications to identify the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copyrightholder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Permission 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not required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for: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Reconstruction of your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own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table with data already published elsewhere. Please notice that in this case you must cite the source of the data in the form of either "Data from..." or "Adapted from...".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Reasonably short quotes are considered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fair use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therefore do not require permission.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Graphs, Charts, Schemes and Artworks that are completely redrawn by the authors and significantly changed beyond recognition do not require permission.</a:t>
            </a:r>
          </a:p>
          <a:p>
            <a:endParaRPr lang="en-I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16832E-EEBF-4BED-9E00-4C1E771C9C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9644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740C1-E660-6F23-3C18-AA2F0AB6E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88BA47-8653-7489-C69B-8A99230C9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97669-22E7-65EB-324F-DA275C8F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948F4-DDE0-2DA2-A84E-C20AB57D4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72D72-1B7C-4E5F-9B9E-DB5245311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656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C22B-7377-044B-03F6-4BB2DBB2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0D03E-D2FA-1441-F2DA-E3024003D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DE965-3348-5ED1-9EA8-9F3F0D6D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68641-4BC8-EB46-DBFD-7B8BB2EC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E7150-4C5E-DB80-45F1-09970825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7433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CD1A13-C83C-8AAF-AB74-0C39030DF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E0A2F-FB58-AE9A-C5D8-2116A8496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3CB2C-F40A-3C0F-13ED-6D4493C4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37B7A-9540-BDA9-5536-E863A06F4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AF25F-73EA-9D29-9EFA-8641BBDB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4630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 sz="2400"/>
            </a:lvl1pPr>
            <a:lvl2pPr algn="just">
              <a:defRPr sz="2000"/>
            </a:lvl2pPr>
            <a:lvl3pPr algn="just">
              <a:defRPr sz="1800"/>
            </a:lvl3pPr>
            <a:lvl4pPr algn="just">
              <a:defRPr sz="1600"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26FB46B-14E3-4116-AF0D-8320B1415BB5}" type="datetime1">
              <a:rPr lang="en-IN" smtClean="0"/>
              <a:t>02-09-2023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356351"/>
            <a:ext cx="12192000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7501F0-5B16-4F0B-B755-22D6083A7FB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658368"/>
            <a:ext cx="10972800" cy="831230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772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FDE1B-C1FF-448A-A58E-D2A3A760A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999AD-9725-5C0A-A20F-0B7D1F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999D0-479A-D18F-B384-9D1E52EDE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77452-2D1D-B1A5-77BA-F387947BF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AB425-3CFD-C98B-7480-25D75BE71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98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EBD41-67B3-1614-7AB0-A6E93902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55AA14-6C37-3A2F-F262-C57C0BC91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76CE7-0524-D2CD-903A-EBE4CC76C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239D8-9952-0027-3A02-F0C5BF11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59312-17B5-BF15-4E7A-3F05A5D8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40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1A986-8ABF-B6DC-4229-F04DE4026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06DF4-181D-D9A0-41B5-620EEF85A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F0FDE-ACDD-7FF7-8B46-56387AF26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184B2-D45B-D3A8-85F3-38D7DE01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70561-3FB3-D7FC-0C3A-664E542F2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66C47-FD6B-D883-A78D-E46F409BB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0644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ACBFC-FC5F-02B5-EB63-F07016025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46E7A-91BF-457B-02C5-01B1E5E3F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09706-BB5D-39AA-6EDD-F8E525B5C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FCBB96-6E50-B211-BBF0-957A6434EB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71E321-E635-A6EE-74BC-43F55E5D3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A142B5-85C4-F27C-55E4-E661C215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3AFCA-9CA3-B7F4-2F40-5677C4CE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E219F7-B4E8-828E-C692-ED09EAA6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200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93F8-3793-0974-AAFC-FE32F028B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30982-CB43-7200-954A-BB783BD5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34793D-4340-B6C3-69D9-0A82D7A41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8607A8-D887-6CF0-0B42-3945ACF7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9454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4ED877-1B19-5621-6F3B-B223EF25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74D7E-6256-57A3-E15F-053F41D8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513B4-48A4-F5D5-6D71-F1AD43C5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511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1C914-9B1A-D8B8-6FC7-45F9AA9F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DC3DD-38CE-DB2A-CFFE-5A17C0784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B8EE6-2ECB-8E9A-B956-50E7B3CE0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E3B2E-8059-6B9D-AB14-E74EE643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491B1-B204-136C-68CF-E8CE43BC7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6FE1F-0BF9-69E4-C32C-42CCF801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26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63F5-4118-1DA5-5E16-C8DD093B6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AEEEE7-6286-63F6-3B8B-33AA863D0A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0D2F34-8EBB-12CB-D195-94204562C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462175-A8BB-C1CB-8A7A-F7B527D1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BDCF8-1422-0115-3934-19A34DFEC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89378-74D0-9B22-8CB7-4221BCDA4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139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250D1-87C1-4A41-B4F6-541D06AA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6AFB7-D01E-0FC6-494D-E154A7579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F969C-2796-A170-404D-71BE422398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2DC6-469F-4C87-9113-7772BBCB8C6B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33F95-BB9D-4C70-E13D-CF18B81DA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82D4F-D842-D2CB-D1FD-E2490B5D0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C7D9-C04E-4CF3-9ED4-3DC60C8FC24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6827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841B9-636B-7990-67F8-3244BDC86B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Laboratory diagnosis of invasive Candidiasis: is there any gap &amp; how to improve 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DFCD83-6337-AB35-99BD-6F88CC7C34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Tonny Loho </a:t>
            </a:r>
          </a:p>
          <a:p>
            <a:r>
              <a:rPr lang="en-US" dirty="0"/>
              <a:t>Dep. </a:t>
            </a:r>
            <a:r>
              <a:rPr lang="en-US" dirty="0" err="1"/>
              <a:t>Patologi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</a:p>
          <a:p>
            <a:r>
              <a:rPr lang="en-US" dirty="0"/>
              <a:t>FKIK UKRIDA </a:t>
            </a:r>
          </a:p>
          <a:p>
            <a:r>
              <a:rPr lang="en-US"/>
              <a:t>Jakarta </a:t>
            </a: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779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25B4-E4DC-82ED-2336-499E07D16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Candidemia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9B3FF-451E-29F9-148A-09FF71365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tersering</a:t>
            </a:r>
            <a:r>
              <a:rPr lang="en-US" dirty="0"/>
              <a:t> Candidemia</a:t>
            </a:r>
          </a:p>
          <a:p>
            <a:r>
              <a:rPr lang="en-US" dirty="0"/>
              <a:t>1. </a:t>
            </a:r>
            <a:r>
              <a:rPr lang="en-US" dirty="0" err="1"/>
              <a:t>translokasi</a:t>
            </a:r>
            <a:r>
              <a:rPr lang="en-US" dirty="0"/>
              <a:t> Candida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 gastrointestinal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pembuluh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</a:p>
          <a:p>
            <a:r>
              <a:rPr lang="en-US" dirty="0"/>
              <a:t>2. </a:t>
            </a:r>
            <a:r>
              <a:rPr lang="en-US" dirty="0" err="1"/>
              <a:t>inokulasi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kateter</a:t>
            </a:r>
            <a:r>
              <a:rPr lang="en-US" dirty="0"/>
              <a:t> intravascular:</a:t>
            </a:r>
          </a:p>
          <a:p>
            <a:pPr marL="0" indent="0">
              <a:buNone/>
            </a:pPr>
            <a:r>
              <a:rPr lang="en-US" dirty="0"/>
              <a:t>        - </a:t>
            </a:r>
            <a:r>
              <a:rPr lang="en-US" dirty="0" err="1"/>
              <a:t>kateter</a:t>
            </a:r>
            <a:r>
              <a:rPr lang="en-US" dirty="0"/>
              <a:t> vena </a:t>
            </a:r>
            <a:r>
              <a:rPr lang="en-US" dirty="0" err="1"/>
              <a:t>sentral</a:t>
            </a:r>
            <a:r>
              <a:rPr lang="en-US" dirty="0"/>
              <a:t> –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Candida </a:t>
            </a:r>
          </a:p>
          <a:p>
            <a:pPr marL="0" indent="0">
              <a:buNone/>
            </a:pPr>
            <a:r>
              <a:rPr lang="en-US" dirty="0"/>
              <a:t>        - </a:t>
            </a:r>
            <a:r>
              <a:rPr lang="en-US" dirty="0" err="1"/>
              <a:t>kateter</a:t>
            </a:r>
            <a:r>
              <a:rPr lang="en-US" dirty="0"/>
              <a:t> vena </a:t>
            </a:r>
            <a:r>
              <a:rPr lang="en-US" dirty="0" err="1"/>
              <a:t>perifer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1936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0D769-C9E0-7432-508F-4DF64A98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DB722-C11A-1593-4C95-48907977C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Gold standard 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specimen lain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steril</a:t>
            </a:r>
            <a:r>
              <a:rPr lang="en-US" dirty="0"/>
              <a:t> :</a:t>
            </a:r>
          </a:p>
          <a:p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sensitivitas</a:t>
            </a:r>
            <a:r>
              <a:rPr lang="en-US" dirty="0"/>
              <a:t> 50 %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 </a:t>
            </a:r>
          </a:p>
          <a:p>
            <a:r>
              <a:rPr lang="en-US" dirty="0" err="1"/>
              <a:t>Akibatnya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</a:p>
          <a:p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lain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sensitivitas</a:t>
            </a:r>
            <a:r>
              <a:rPr lang="en-US" dirty="0"/>
              <a:t> dan </a:t>
            </a:r>
            <a:r>
              <a:rPr lang="en-US" dirty="0" err="1"/>
              <a:t>spesifisitas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diagnosis Candidiasis invasive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5100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C20B-6CBA-E38A-0F12-D557F8F32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421" y="-123389"/>
            <a:ext cx="10515600" cy="1325563"/>
          </a:xfrm>
        </p:spPr>
        <p:txBody>
          <a:bodyPr/>
          <a:lstStyle/>
          <a:p>
            <a:r>
              <a:rPr lang="en-US" dirty="0"/>
              <a:t>Diagnosis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259E7-1568-AB35-F665-01F187F2E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21" y="1345914"/>
            <a:ext cx="10585379" cy="50651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Nguyen MH, </a:t>
            </a:r>
            <a:r>
              <a:rPr lang="en-US" dirty="0" err="1"/>
              <a:t>Wissel</a:t>
            </a:r>
            <a:r>
              <a:rPr lang="en-US" dirty="0"/>
              <a:t> MC, Shields RK, et al. Performance of blood culture, </a:t>
            </a:r>
            <a:r>
              <a:rPr lang="el-GR" dirty="0"/>
              <a:t>β</a:t>
            </a:r>
            <a:r>
              <a:rPr lang="en-US" dirty="0"/>
              <a:t>-D-glucan and PCR for diagnosis of systemic fungal infection in cancer patients. Clin Infect Dis. 2012;54(9):1240-8. </a:t>
            </a:r>
          </a:p>
          <a:p>
            <a:r>
              <a:rPr lang="en-US" dirty="0"/>
              <a:t> 70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kanker</a:t>
            </a:r>
            <a:r>
              <a:rPr lang="en-US" dirty="0"/>
              <a:t> di Mansoura University Oncology center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 </a:t>
            </a:r>
            <a:r>
              <a:rPr lang="en-US" dirty="0" err="1"/>
              <a:t>sistemik</a:t>
            </a:r>
            <a:r>
              <a:rPr lang="en-US" dirty="0"/>
              <a:t>, </a:t>
            </a:r>
            <a:r>
              <a:rPr lang="en-US" dirty="0" err="1"/>
              <a:t>diperiksa</a:t>
            </a:r>
            <a:r>
              <a:rPr lang="en-US" dirty="0"/>
              <a:t> </a:t>
            </a:r>
            <a:r>
              <a:rPr lang="en-US" dirty="0" err="1"/>
              <a:t>spesimen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, </a:t>
            </a:r>
            <a:r>
              <a:rPr lang="en-US" dirty="0" err="1"/>
              <a:t>deteksi</a:t>
            </a:r>
            <a:r>
              <a:rPr lang="en-US" dirty="0"/>
              <a:t> antigen </a:t>
            </a:r>
            <a:r>
              <a:rPr lang="el-GR" dirty="0"/>
              <a:t>β</a:t>
            </a:r>
            <a:r>
              <a:rPr lang="en-US" dirty="0"/>
              <a:t>-D-glucan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ELISA dan </a:t>
            </a:r>
            <a:r>
              <a:rPr lang="en-US" dirty="0" err="1"/>
              <a:t>deteksi</a:t>
            </a:r>
            <a:r>
              <a:rPr lang="en-US" dirty="0"/>
              <a:t> DNA </a:t>
            </a:r>
            <a:r>
              <a:rPr lang="en-US" dirty="0" err="1"/>
              <a:t>jamur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PCR. </a:t>
            </a:r>
          </a:p>
          <a:p>
            <a:r>
              <a:rPr lang="en-US" dirty="0" err="1"/>
              <a:t>Hasilnya</a:t>
            </a:r>
            <a:r>
              <a:rPr lang="en-US" dirty="0"/>
              <a:t>: 19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(+), </a:t>
            </a:r>
          </a:p>
          <a:p>
            <a:r>
              <a:rPr lang="en-US" dirty="0"/>
              <a:t>                 36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l-GR" dirty="0"/>
              <a:t>β</a:t>
            </a:r>
            <a:r>
              <a:rPr lang="en-US" dirty="0"/>
              <a:t>-D-glucan (+) dan</a:t>
            </a:r>
          </a:p>
          <a:p>
            <a:r>
              <a:rPr lang="en-US" dirty="0"/>
              <a:t>                 32 </a:t>
            </a:r>
            <a:r>
              <a:rPr lang="en-US" dirty="0" err="1"/>
              <a:t>pasien</a:t>
            </a:r>
            <a:r>
              <a:rPr lang="en-US" dirty="0"/>
              <a:t> (+) </a:t>
            </a:r>
            <a:r>
              <a:rPr lang="en-US" dirty="0" err="1"/>
              <a:t>dgn</a:t>
            </a:r>
            <a:r>
              <a:rPr lang="en-US" dirty="0"/>
              <a:t> PCR.</a:t>
            </a:r>
          </a:p>
          <a:p>
            <a:r>
              <a:rPr lang="en-US" dirty="0"/>
              <a:t>Kesimpulan: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l-GR" dirty="0"/>
              <a:t>β</a:t>
            </a:r>
            <a:r>
              <a:rPr lang="en-US" dirty="0"/>
              <a:t>-D-glucan dan PCR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diagnosis </a:t>
            </a:r>
            <a:r>
              <a:rPr lang="en-US" dirty="0" err="1"/>
              <a:t>awal</a:t>
            </a:r>
            <a:r>
              <a:rPr lang="en-US" dirty="0"/>
              <a:t> Candidiasis invasive 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1002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57E2-874D-012C-A1A5-2B43545B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361" y="-76664"/>
            <a:ext cx="10515600" cy="1325563"/>
          </a:xfrm>
        </p:spPr>
        <p:txBody>
          <a:bodyPr/>
          <a:lstStyle/>
          <a:p>
            <a:r>
              <a:rPr lang="en-US" dirty="0"/>
              <a:t>Diagnosis Candidiasis invasive,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gap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? 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1E871-A613-2A96-55AA-94A7F51B2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915"/>
            <a:ext cx="10515600" cy="51469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Diagnosis Candidiasis invasive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3 </a:t>
            </a:r>
            <a:r>
              <a:rPr lang="en-US" dirty="0" err="1"/>
              <a:t>kondisi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1. Candidemia TANPA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</a:p>
          <a:p>
            <a:pPr marL="0" indent="0">
              <a:buNone/>
            </a:pPr>
            <a:r>
              <a:rPr lang="en-US" dirty="0"/>
              <a:t>   2. Candidemia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</a:p>
          <a:p>
            <a:pPr marL="0" indent="0">
              <a:buNone/>
            </a:pPr>
            <a:r>
              <a:rPr lang="en-US" dirty="0"/>
              <a:t>   3.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  <a:r>
              <a:rPr lang="en-US" dirty="0" err="1"/>
              <a:t>yg</a:t>
            </a:r>
            <a:r>
              <a:rPr lang="en-US" dirty="0"/>
              <a:t> TIDAK </a:t>
            </a:r>
            <a:r>
              <a:rPr lang="en-US" dirty="0" err="1"/>
              <a:t>terkait</a:t>
            </a:r>
            <a:r>
              <a:rPr lang="en-US" dirty="0"/>
              <a:t> Candidemia </a:t>
            </a:r>
          </a:p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1. Candidemia </a:t>
            </a:r>
          </a:p>
          <a:p>
            <a:pPr marL="0" indent="0">
              <a:buNone/>
            </a:pPr>
            <a:r>
              <a:rPr lang="en-US" dirty="0"/>
              <a:t>   2. Candidemia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</a:p>
          <a:p>
            <a:pPr marL="0" indent="0">
              <a:buNone/>
            </a:pPr>
            <a:r>
              <a:rPr lang="en-US" dirty="0"/>
              <a:t>   3.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</a:p>
          <a:p>
            <a:r>
              <a:rPr lang="en-US" dirty="0" err="1"/>
              <a:t>Percobaan</a:t>
            </a:r>
            <a:r>
              <a:rPr lang="en-US" dirty="0"/>
              <a:t> pd </a:t>
            </a:r>
            <a:r>
              <a:rPr lang="en-US" dirty="0" err="1"/>
              <a:t>hewan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- </a:t>
            </a:r>
            <a:r>
              <a:rPr lang="en-US" i="1" dirty="0"/>
              <a:t>deep-seated </a:t>
            </a:r>
            <a:r>
              <a:rPr lang="en-US" dirty="0"/>
              <a:t>Candidiasis pada </a:t>
            </a:r>
            <a:r>
              <a:rPr lang="en-US" dirty="0" err="1"/>
              <a:t>kelompok</a:t>
            </a:r>
            <a:r>
              <a:rPr lang="en-US" dirty="0"/>
              <a:t> 2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Candida </a:t>
            </a:r>
            <a:r>
              <a:rPr lang="en-US" dirty="0" err="1"/>
              <a:t>dibersihkan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16831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FB54A5-705F-D74A-5247-741936EBE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974" y="-26171"/>
            <a:ext cx="4921320" cy="682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56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910-4C1F-CE06-B0B2-BE3F84AC4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530" y="30642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Mengapa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 diagnosis gap pada Candidiasis invasive ? 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07F87-8613-812C-0808-43C898F59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515" y="1469205"/>
            <a:ext cx="11527603" cy="5388796"/>
          </a:xfrm>
        </p:spPr>
        <p:txBody>
          <a:bodyPr>
            <a:normAutofit/>
          </a:bodyPr>
          <a:lstStyle/>
          <a:p>
            <a:r>
              <a:rPr lang="en-US" dirty="0"/>
              <a:t>Diagnosis Candidiasis invasive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median time to positivity 2 – 3 </a:t>
            </a:r>
            <a:r>
              <a:rPr lang="en-US" dirty="0" err="1"/>
              <a:t>hari</a:t>
            </a:r>
            <a:r>
              <a:rPr lang="en-US" dirty="0"/>
              <a:t> dan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8 </a:t>
            </a:r>
            <a:r>
              <a:rPr lang="en-US" dirty="0" err="1"/>
              <a:t>hari</a:t>
            </a:r>
            <a:r>
              <a:rPr lang="en-US" dirty="0"/>
              <a:t>   </a:t>
            </a:r>
          </a:p>
          <a:p>
            <a:r>
              <a:rPr lang="en-US" dirty="0"/>
              <a:t> </a:t>
            </a:r>
            <a:r>
              <a:rPr lang="en-US" dirty="0" err="1"/>
              <a:t>keterlambatan</a:t>
            </a:r>
            <a:r>
              <a:rPr lang="en-US" dirty="0"/>
              <a:t> diagnosis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keterlambatan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antifungal. </a:t>
            </a:r>
          </a:p>
          <a:p>
            <a:r>
              <a:rPr lang="en-US" dirty="0" err="1"/>
              <a:t>keterlambatan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antifungal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</a:p>
          <a:p>
            <a:r>
              <a:rPr lang="en-US" dirty="0" err="1"/>
              <a:t>Sensitivitas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Candida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dieliminasi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sirkulasi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oleh system </a:t>
            </a:r>
            <a:r>
              <a:rPr lang="en-US" dirty="0" err="1"/>
              <a:t>imunitas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</a:p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oleh neutrophil dan juga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 oleh </a:t>
            </a:r>
            <a:r>
              <a:rPr lang="en-US" dirty="0" err="1"/>
              <a:t>monosit</a:t>
            </a:r>
            <a:r>
              <a:rPr lang="en-US" dirty="0"/>
              <a:t>, </a:t>
            </a:r>
            <a:r>
              <a:rPr lang="en-US" dirty="0" err="1"/>
              <a:t>makrofag</a:t>
            </a:r>
            <a:r>
              <a:rPr lang="en-US" dirty="0"/>
              <a:t> dan dendritic cells.</a:t>
            </a:r>
          </a:p>
        </p:txBody>
      </p:sp>
    </p:spTree>
    <p:extLst>
      <p:ext uri="{BB962C8B-B14F-4D97-AF65-F5344CB8AC3E}">
        <p14:creationId xmlns:p14="http://schemas.microsoft.com/office/powerpoint/2010/main" val="3352058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35123-078B-BEB3-B5FC-FD592239F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148" y="5117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Mengapa</a:t>
            </a:r>
            <a:r>
              <a:rPr lang="en-US" sz="4000" dirty="0"/>
              <a:t> </a:t>
            </a:r>
            <a:r>
              <a:rPr lang="en-US" sz="4000" dirty="0" err="1"/>
              <a:t>terjadi</a:t>
            </a:r>
            <a:r>
              <a:rPr lang="en-US" sz="4000" dirty="0"/>
              <a:t> diagnosis gap pada Candidiasis invasive ? 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1EBF5-D43C-1C7E-4824-66C3A8D4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95" y="1376737"/>
            <a:ext cx="10675706" cy="5116138"/>
          </a:xfrm>
        </p:spPr>
        <p:txBody>
          <a:bodyPr>
            <a:normAutofit/>
          </a:bodyPr>
          <a:lstStyle/>
          <a:p>
            <a:r>
              <a:rPr lang="en-US" dirty="0"/>
              <a:t>Diagnosis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terinfeksi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steril</a:t>
            </a:r>
            <a:r>
              <a:rPr lang="en-US" dirty="0"/>
              <a:t>.</a:t>
            </a:r>
          </a:p>
          <a:p>
            <a:r>
              <a:rPr lang="en-US" dirty="0" err="1"/>
              <a:t>Sayangnya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terinfeksi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terkendala</a:t>
            </a:r>
            <a:r>
              <a:rPr lang="en-US" dirty="0"/>
              <a:t> oleh </a:t>
            </a:r>
            <a:r>
              <a:rPr lang="en-US" dirty="0" err="1"/>
              <a:t>perlunya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tindakan</a:t>
            </a:r>
            <a:r>
              <a:rPr lang="en-US" dirty="0"/>
              <a:t> invasive </a:t>
            </a:r>
            <a:r>
              <a:rPr lang="en-US" dirty="0" err="1"/>
              <a:t>yg</a:t>
            </a:r>
            <a:r>
              <a:rPr lang="en-US" dirty="0"/>
              <a:t> lain, </a:t>
            </a:r>
          </a:p>
          <a:p>
            <a:r>
              <a:rPr lang="en-US" dirty="0"/>
              <a:t>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bermakna</a:t>
            </a:r>
            <a:r>
              <a:rPr lang="en-US" dirty="0"/>
              <a:t> dan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terhalang</a:t>
            </a:r>
            <a:r>
              <a:rPr lang="en-US" dirty="0"/>
              <a:t> oleh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  </a:t>
            </a:r>
          </a:p>
          <a:p>
            <a:r>
              <a:rPr lang="en-ID" dirty="0" err="1"/>
              <a:t>Akibatnya</a:t>
            </a:r>
            <a:r>
              <a:rPr lang="en-ID" dirty="0"/>
              <a:t> diagnosis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Candida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jaringan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, yang </a:t>
            </a:r>
            <a:r>
              <a:rPr lang="en-US" dirty="0" err="1"/>
              <a:t>terinfeksi</a:t>
            </a:r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2416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70151-40F5-5EA2-8114-DA667415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Akibat</a:t>
            </a:r>
            <a:r>
              <a:rPr lang="en-US" dirty="0"/>
              <a:t> diagnosis Candidiasis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 </a:t>
            </a:r>
            <a:r>
              <a:rPr lang="en-US" dirty="0" err="1"/>
              <a:t>memadai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27947-CAFC-CB3B-87CD-39C377F8E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Akibatnya</a:t>
            </a:r>
            <a:r>
              <a:rPr lang="en-US" dirty="0"/>
              <a:t>  </a:t>
            </a:r>
            <a:r>
              <a:rPr lang="en-ID" dirty="0"/>
              <a:t>diagnosis </a:t>
            </a:r>
            <a:r>
              <a:rPr lang="en-US" i="1" dirty="0"/>
              <a:t>deep-seated </a:t>
            </a:r>
            <a:r>
              <a:rPr lang="en-US" dirty="0"/>
              <a:t>Candidiasis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non </a:t>
            </a:r>
            <a:r>
              <a:rPr lang="en-US" dirty="0" err="1"/>
              <a:t>biakan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deteksi</a:t>
            </a:r>
            <a:r>
              <a:rPr lang="en-US" dirty="0"/>
              <a:t> antigen</a:t>
            </a:r>
          </a:p>
          <a:p>
            <a:pPr marL="0" indent="0">
              <a:buNone/>
            </a:pPr>
            <a:r>
              <a:rPr lang="en-US" dirty="0"/>
              <a:t>   - PCR </a:t>
            </a:r>
          </a:p>
          <a:p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diagnosis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memadai</a:t>
            </a:r>
            <a:r>
              <a:rPr lang="en-US" dirty="0"/>
              <a:t> (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) dan </a:t>
            </a:r>
            <a:r>
              <a:rPr lang="en-US" dirty="0" err="1"/>
              <a:t>luaran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jelek</a:t>
            </a:r>
            <a:r>
              <a:rPr lang="en-US" dirty="0"/>
              <a:t>/</a:t>
            </a:r>
            <a:r>
              <a:rPr lang="en-US" dirty="0" err="1"/>
              <a:t>mortalitas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Candidiasis invasive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anti fungal yang </a:t>
            </a:r>
            <a:r>
              <a:rPr lang="en-US" dirty="0" err="1"/>
              <a:t>bersifat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profilaksis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pre-emptive – </a:t>
            </a:r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non culture </a:t>
            </a:r>
          </a:p>
          <a:p>
            <a:pPr marL="0" indent="0">
              <a:buNone/>
            </a:pPr>
            <a:r>
              <a:rPr lang="en-US" dirty="0"/>
              <a:t>      dan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34024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553201"/>
            <a:ext cx="9144000" cy="365125"/>
          </a:xfrm>
        </p:spPr>
        <p:txBody>
          <a:bodyPr/>
          <a:lstStyle/>
          <a:p>
            <a:r>
              <a:rPr lang="en-US" sz="800" dirty="0">
                <a:solidFill>
                  <a:srgbClr val="292934"/>
                </a:solidFill>
                <a:latin typeface="Arial"/>
              </a:rPr>
              <a:t>Adapted from: </a:t>
            </a:r>
            <a:r>
              <a:rPr lang="en-US" sz="800" dirty="0" err="1">
                <a:solidFill>
                  <a:srgbClr val="292934"/>
                </a:solidFill>
                <a:latin typeface="Arial"/>
              </a:rPr>
              <a:t>Paramythiotou</a:t>
            </a:r>
            <a:r>
              <a:rPr lang="en-US" sz="800" dirty="0">
                <a:solidFill>
                  <a:srgbClr val="292934"/>
                </a:solidFill>
                <a:latin typeface="Arial"/>
              </a:rPr>
              <a:t> et al. Invasive Fungal Infections in the ICU: How to Approach, How to Treat. Molecules 2014, 19, 1085-1119.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76200"/>
            <a:ext cx="8229600" cy="831230"/>
          </a:xfrm>
        </p:spPr>
        <p:txBody>
          <a:bodyPr>
            <a:normAutofit fontScale="90000"/>
          </a:bodyPr>
          <a:lstStyle/>
          <a:p>
            <a:r>
              <a:rPr lang="en-US" altLang="en-US" sz="2800" b="0" dirty="0"/>
              <a:t>Types of Treatment for Suspected Candidiasis in the Critically Ill</a:t>
            </a:r>
            <a:endParaRPr lang="en-US" sz="2800" b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10" r="10766" b="55059"/>
          <a:stretch/>
        </p:blipFill>
        <p:spPr bwMode="auto">
          <a:xfrm>
            <a:off x="4341455" y="4862555"/>
            <a:ext cx="1498600" cy="100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3" r="44032" b="56799"/>
          <a:stretch/>
        </p:blipFill>
        <p:spPr bwMode="auto">
          <a:xfrm>
            <a:off x="6626944" y="4829105"/>
            <a:ext cx="14859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70" r="75664" b="56799"/>
          <a:stretch/>
        </p:blipFill>
        <p:spPr bwMode="auto">
          <a:xfrm>
            <a:off x="2218606" y="4804645"/>
            <a:ext cx="15621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91544" y="1412776"/>
            <a:ext cx="8365954" cy="17687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135560" y="1590108"/>
            <a:ext cx="1607959" cy="103254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92934">
                    <a:lumMod val="95000"/>
                    <a:lumOff val="5000"/>
                  </a:srgbClr>
                </a:solidFill>
                <a:latin typeface="Arial"/>
              </a:rPr>
              <a:t>High risk patient (e.g. HSCT for candida)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983619" y="1590107"/>
            <a:ext cx="1848425" cy="104197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92934">
                    <a:lumMod val="95000"/>
                    <a:lumOff val="5000"/>
                  </a:srgbClr>
                </a:solidFill>
                <a:latin typeface="Arial"/>
              </a:rPr>
              <a:t>Highest risk patient with persistent fever despite antibiotics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61094" y="1590107"/>
            <a:ext cx="2051130" cy="100191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92934">
                    <a:lumMod val="95000"/>
                    <a:lumOff val="5000"/>
                  </a:srgbClr>
                </a:solidFill>
                <a:latin typeface="Arial"/>
              </a:rPr>
              <a:t>High index of suspicion (based on signs and symptoms)</a:t>
            </a:r>
          </a:p>
          <a:p>
            <a:pPr algn="ctr"/>
            <a:r>
              <a:rPr lang="en-US" sz="1200" b="1" dirty="0">
                <a:solidFill>
                  <a:srgbClr val="292934">
                    <a:lumMod val="95000"/>
                    <a:lumOff val="5000"/>
                  </a:srgbClr>
                </a:solidFill>
                <a:latin typeface="Arial"/>
              </a:rPr>
              <a:t>Without definitive diagnostic proof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315222" y="1547401"/>
            <a:ext cx="1813226" cy="104461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292934">
                    <a:lumMod val="95000"/>
                    <a:lumOff val="5000"/>
                  </a:srgbClr>
                </a:solidFill>
                <a:latin typeface="Arial"/>
              </a:rPr>
              <a:t>Full-blown disease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978518" y="3861048"/>
            <a:ext cx="83659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978519" y="4016248"/>
            <a:ext cx="1933095" cy="679568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Arial"/>
              </a:rPr>
              <a:t>Prophylaxis</a:t>
            </a:r>
          </a:p>
        </p:txBody>
      </p:sp>
      <p:sp>
        <p:nvSpPr>
          <p:cNvPr id="21" name="Oval 20"/>
          <p:cNvSpPr/>
          <p:nvPr/>
        </p:nvSpPr>
        <p:spPr>
          <a:xfrm>
            <a:off x="4079776" y="4056388"/>
            <a:ext cx="1952780" cy="63942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Arial"/>
              </a:rPr>
              <a:t>Empiric therapy</a:t>
            </a:r>
          </a:p>
        </p:txBody>
      </p:sp>
      <p:sp>
        <p:nvSpPr>
          <p:cNvPr id="22" name="Oval 21"/>
          <p:cNvSpPr/>
          <p:nvPr/>
        </p:nvSpPr>
        <p:spPr>
          <a:xfrm>
            <a:off x="6231452" y="4056388"/>
            <a:ext cx="1952781" cy="77271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Arial"/>
              </a:rPr>
              <a:t>Pre-emptive therapy</a:t>
            </a:r>
          </a:p>
        </p:txBody>
      </p:sp>
      <p:sp>
        <p:nvSpPr>
          <p:cNvPr id="23" name="Oval 22"/>
          <p:cNvSpPr/>
          <p:nvPr/>
        </p:nvSpPr>
        <p:spPr>
          <a:xfrm>
            <a:off x="8391692" y="4016250"/>
            <a:ext cx="1816427" cy="67956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  <a:latin typeface="Arial"/>
              </a:rPr>
              <a:t>Specific Treatment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987584" y="2996952"/>
            <a:ext cx="12073" cy="9920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003808" y="3035374"/>
            <a:ext cx="12073" cy="9920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164048" y="2958668"/>
            <a:ext cx="12073" cy="10913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9324288" y="3012970"/>
            <a:ext cx="12073" cy="9920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135561" y="2699530"/>
            <a:ext cx="1607959" cy="332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</a:rPr>
              <a:t>No infection  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079777" y="2707151"/>
            <a:ext cx="1607959" cy="332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</a:rPr>
              <a:t>Possible infection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288242" y="2680723"/>
            <a:ext cx="1607959" cy="332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</a:rPr>
              <a:t>Probable infection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8448482" y="2679399"/>
            <a:ext cx="1607959" cy="3323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FFFFFF"/>
                </a:solidFill>
                <a:latin typeface="Arial"/>
              </a:rPr>
              <a:t>Proven infection</a:t>
            </a:r>
          </a:p>
        </p:txBody>
      </p:sp>
    </p:spTree>
    <p:extLst>
      <p:ext uri="{BB962C8B-B14F-4D97-AF65-F5344CB8AC3E}">
        <p14:creationId xmlns:p14="http://schemas.microsoft.com/office/powerpoint/2010/main" val="41709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3918C-9DD9-BE3B-8522-AFCEE4EC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Bahaya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anti fungal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profilaksis</a:t>
            </a:r>
            <a:r>
              <a:rPr lang="en-US" dirty="0"/>
              <a:t> dan </a:t>
            </a:r>
            <a:r>
              <a:rPr lang="en-US" dirty="0" err="1"/>
              <a:t>empiris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99632-E38A-9F12-A418-F3F460457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Tindakan </a:t>
            </a:r>
            <a:r>
              <a:rPr lang="en-US" dirty="0" err="1"/>
              <a:t>pemberian</a:t>
            </a:r>
            <a:r>
              <a:rPr lang="en-US" dirty="0"/>
              <a:t> antifungal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profilaksis</a:t>
            </a:r>
            <a:r>
              <a:rPr lang="en-US" dirty="0"/>
              <a:t> dan </a:t>
            </a:r>
            <a:r>
              <a:rPr lang="en-US" dirty="0" err="1"/>
              <a:t>empiris</a:t>
            </a:r>
            <a:r>
              <a:rPr lang="en-US" dirty="0"/>
              <a:t>  </a:t>
            </a:r>
            <a:r>
              <a:rPr lang="en-US" dirty="0" err="1"/>
              <a:t>menyebabkan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cepatnya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resistensi</a:t>
            </a:r>
            <a:r>
              <a:rPr lang="en-US" dirty="0"/>
              <a:t> </a:t>
            </a:r>
            <a:r>
              <a:rPr lang="en-US" dirty="0" err="1"/>
              <a:t>thd</a:t>
            </a:r>
            <a:r>
              <a:rPr lang="en-US" dirty="0"/>
              <a:t> antifungal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terbaru</a:t>
            </a:r>
            <a:r>
              <a:rPr lang="en-US" dirty="0"/>
              <a:t> – </a:t>
            </a:r>
          </a:p>
          <a:p>
            <a:pPr marL="0" indent="0">
              <a:buNone/>
            </a:pPr>
            <a:r>
              <a:rPr lang="en-US" dirty="0"/>
              <a:t>     echinocandin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ekologi</a:t>
            </a:r>
            <a:r>
              <a:rPr lang="en-US" dirty="0"/>
              <a:t> </a:t>
            </a:r>
            <a:r>
              <a:rPr lang="en-US" dirty="0" err="1"/>
              <a:t>resistensi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endParaRPr lang="en-US" dirty="0"/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parameter diagnostic non-culture: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deteksi</a:t>
            </a:r>
            <a:r>
              <a:rPr lang="en-US" dirty="0"/>
              <a:t> antigen </a:t>
            </a:r>
          </a:p>
          <a:p>
            <a:pPr marL="0" indent="0">
              <a:buNone/>
            </a:pPr>
            <a:r>
              <a:rPr lang="en-US" dirty="0"/>
              <a:t>   - PCR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8319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973A3-B986-F680-D258-13F79A5A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9680"/>
            <a:ext cx="10515600" cy="1325563"/>
          </a:xfrm>
        </p:spPr>
        <p:txBody>
          <a:bodyPr/>
          <a:lstStyle/>
          <a:p>
            <a:r>
              <a:rPr lang="en-US" dirty="0" err="1"/>
              <a:t>Etiologi</a:t>
            </a:r>
            <a:r>
              <a:rPr lang="en-US" dirty="0"/>
              <a:t> Candidiasis </a:t>
            </a:r>
            <a:r>
              <a:rPr lang="en-US" i="1" dirty="0"/>
              <a:t>: Candida </a:t>
            </a:r>
            <a:r>
              <a:rPr lang="en-US" dirty="0" err="1"/>
              <a:t>spp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5270-6745-3150-28D0-FBF99E852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5884"/>
            <a:ext cx="10515600" cy="53676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Genus Candida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spesies</a:t>
            </a:r>
            <a:r>
              <a:rPr lang="en-US" dirty="0"/>
              <a:t> </a:t>
            </a:r>
          </a:p>
          <a:p>
            <a:r>
              <a:rPr lang="en-US" dirty="0"/>
              <a:t>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Candidiasis invasive </a:t>
            </a:r>
            <a:r>
              <a:rPr lang="en-US" dirty="0" err="1"/>
              <a:t>ada</a:t>
            </a:r>
            <a:r>
              <a:rPr lang="en-US" dirty="0"/>
              <a:t> 5 </a:t>
            </a:r>
            <a:r>
              <a:rPr lang="en-US" dirty="0" err="1"/>
              <a:t>spesies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i="1" dirty="0"/>
              <a:t>Candida albicans </a:t>
            </a:r>
          </a:p>
          <a:p>
            <a:pPr marL="0" indent="0">
              <a:buNone/>
            </a:pPr>
            <a:r>
              <a:rPr lang="en-US" i="1" dirty="0"/>
              <a:t>   - Candida glabrata</a:t>
            </a:r>
          </a:p>
          <a:p>
            <a:pPr marL="0" indent="0">
              <a:buNone/>
            </a:pPr>
            <a:r>
              <a:rPr lang="en-US" i="1" dirty="0"/>
              <a:t>   - Candida tropicalis </a:t>
            </a:r>
          </a:p>
          <a:p>
            <a:pPr marL="0" indent="0">
              <a:buNone/>
            </a:pPr>
            <a:r>
              <a:rPr lang="en-US" i="1" dirty="0"/>
              <a:t>   - </a:t>
            </a:r>
            <a:r>
              <a:rPr lang="en-US" i="1" dirty="0" err="1"/>
              <a:t>Canidda</a:t>
            </a:r>
            <a:r>
              <a:rPr lang="en-US" i="1" dirty="0"/>
              <a:t> </a:t>
            </a:r>
            <a:r>
              <a:rPr lang="en-US" i="1" dirty="0" err="1"/>
              <a:t>parapsilosis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   - Candida </a:t>
            </a:r>
            <a:r>
              <a:rPr lang="en-US" i="1" dirty="0" err="1"/>
              <a:t>krusei</a:t>
            </a:r>
            <a:r>
              <a:rPr lang="en-US" i="1" dirty="0"/>
              <a:t> </a:t>
            </a:r>
          </a:p>
          <a:p>
            <a:r>
              <a:rPr lang="en-US" dirty="0"/>
              <a:t>Akhir-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i="1" dirty="0"/>
              <a:t>Candida auris -  </a:t>
            </a:r>
          </a:p>
          <a:p>
            <a:pPr marL="0" indent="0">
              <a:buNone/>
            </a:pPr>
            <a:r>
              <a:rPr lang="en-US" i="1" dirty="0"/>
              <a:t>   -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biofilm,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bertahan</a:t>
            </a:r>
            <a:r>
              <a:rPr lang="en-US" dirty="0"/>
              <a:t> di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nosocomial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4075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83009-8354-DB6E-1E5D-BE8BF656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Deteksi</a:t>
            </a:r>
            <a:r>
              <a:rPr lang="en-US" dirty="0"/>
              <a:t> (1,3)-</a:t>
            </a:r>
            <a:r>
              <a:rPr lang="el-GR" dirty="0"/>
              <a:t>β</a:t>
            </a:r>
            <a:r>
              <a:rPr lang="en-US" dirty="0"/>
              <a:t>-D-glucan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6A133-4AB6-B65A-E26D-20282322D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656"/>
            <a:ext cx="10515600" cy="47283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1,3 </a:t>
            </a:r>
            <a:r>
              <a:rPr lang="el-GR" dirty="0"/>
              <a:t>β</a:t>
            </a:r>
            <a:r>
              <a:rPr lang="en-US" dirty="0"/>
              <a:t>-D-glucan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dinding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i="1" dirty="0"/>
              <a:t>Candida </a:t>
            </a:r>
            <a:r>
              <a:rPr lang="en-US" dirty="0" err="1"/>
              <a:t>spp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-  </a:t>
            </a:r>
            <a:r>
              <a:rPr lang="en-US" i="1" dirty="0" err="1"/>
              <a:t>Trichosporon</a:t>
            </a:r>
            <a:r>
              <a:rPr lang="en-US" i="1" dirty="0"/>
              <a:t> </a:t>
            </a:r>
            <a:r>
              <a:rPr lang="en-US" dirty="0" err="1"/>
              <a:t>spp</a:t>
            </a:r>
            <a:r>
              <a:rPr lang="en-US" dirty="0"/>
              <a:t>   </a:t>
            </a:r>
          </a:p>
          <a:p>
            <a:pPr marL="0" indent="0">
              <a:buNone/>
            </a:pPr>
            <a:r>
              <a:rPr lang="en-US" i="1" dirty="0"/>
              <a:t>   - Saccharomyces cerevisiae </a:t>
            </a:r>
          </a:p>
          <a:p>
            <a:pPr marL="0" indent="0">
              <a:buNone/>
            </a:pPr>
            <a:r>
              <a:rPr lang="en-US" i="1" dirty="0"/>
              <a:t>   - Acremonium</a:t>
            </a:r>
          </a:p>
          <a:p>
            <a:pPr marL="0" indent="0">
              <a:buNone/>
            </a:pPr>
            <a:r>
              <a:rPr lang="en-US" i="1" dirty="0"/>
              <a:t>   - Aspergillus </a:t>
            </a:r>
            <a:r>
              <a:rPr lang="en-US" dirty="0" err="1"/>
              <a:t>spp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- Fusarium </a:t>
            </a:r>
            <a:r>
              <a:rPr lang="en-US" dirty="0" err="1"/>
              <a:t>spp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  - Coccidioides </a:t>
            </a:r>
            <a:r>
              <a:rPr lang="en-US" i="1" dirty="0" err="1"/>
              <a:t>immitis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   - Histoplasma capsulatum </a:t>
            </a:r>
          </a:p>
          <a:p>
            <a:pPr marL="0" indent="0">
              <a:buNone/>
            </a:pPr>
            <a:r>
              <a:rPr lang="en-US" i="1" dirty="0"/>
              <a:t>   - </a:t>
            </a:r>
            <a:r>
              <a:rPr lang="en-US" i="1" dirty="0" err="1"/>
              <a:t>Sporothrix</a:t>
            </a:r>
            <a:r>
              <a:rPr lang="en-US" i="1" dirty="0"/>
              <a:t> </a:t>
            </a:r>
            <a:r>
              <a:rPr lang="en-US" i="1" dirty="0" err="1"/>
              <a:t>schenckii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   - Pneumocystis </a:t>
            </a:r>
            <a:r>
              <a:rPr lang="en-US" i="1" dirty="0" err="1"/>
              <a:t>jiroveci</a:t>
            </a:r>
            <a:r>
              <a:rPr lang="en-US" i="1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5120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EF5CC-E8C2-E8D2-C3EA-F134AF9C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Deteksi</a:t>
            </a:r>
            <a:r>
              <a:rPr lang="en-US" dirty="0"/>
              <a:t> (1,3)-</a:t>
            </a:r>
            <a:r>
              <a:rPr lang="el-GR" dirty="0"/>
              <a:t>β</a:t>
            </a:r>
            <a:r>
              <a:rPr lang="en-US" dirty="0"/>
              <a:t>-D-glucan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0C1FB-1A7D-D66E-C01C-0F6004B2E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Karena </a:t>
            </a:r>
            <a:r>
              <a:rPr lang="en-US" dirty="0" err="1"/>
              <a:t>dimiliki</a:t>
            </a:r>
            <a:r>
              <a:rPr lang="en-US" dirty="0"/>
              <a:t> oleh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1,3 </a:t>
            </a:r>
            <a:r>
              <a:rPr lang="el-GR" dirty="0"/>
              <a:t>β</a:t>
            </a:r>
            <a:r>
              <a:rPr lang="en-US" dirty="0"/>
              <a:t>-D-glucan/BDG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i="1" dirty="0"/>
              <a:t>Candida</a:t>
            </a:r>
            <a:r>
              <a:rPr lang="en-US" dirty="0"/>
              <a:t> </a:t>
            </a:r>
            <a:r>
              <a:rPr lang="en-US" dirty="0" err="1"/>
              <a:t>spp</a:t>
            </a:r>
            <a:r>
              <a:rPr lang="en-US" dirty="0"/>
              <a:t> </a:t>
            </a:r>
          </a:p>
          <a:p>
            <a:r>
              <a:rPr lang="en-US" dirty="0"/>
              <a:t>Dari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spesifisitas</a:t>
            </a:r>
            <a:r>
              <a:rPr lang="en-US" dirty="0"/>
              <a:t> BDG 73%</a:t>
            </a:r>
          </a:p>
          <a:p>
            <a:r>
              <a:rPr lang="en-US" dirty="0"/>
              <a:t>Bila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Candida negative dan </a:t>
            </a:r>
          </a:p>
          <a:p>
            <a:pPr marL="0" indent="0">
              <a:buNone/>
            </a:pPr>
            <a:r>
              <a:rPr lang="en-US" dirty="0"/>
              <a:t>                                   BDG </a:t>
            </a:r>
            <a:r>
              <a:rPr lang="en-US" dirty="0" err="1"/>
              <a:t>positif</a:t>
            </a:r>
            <a:r>
              <a:rPr lang="en-US" dirty="0"/>
              <a:t>, </a:t>
            </a:r>
          </a:p>
          <a:p>
            <a:r>
              <a:rPr lang="en-US" dirty="0"/>
              <a:t>-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Candida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penyebabnya</a:t>
            </a:r>
            <a:r>
              <a:rPr lang="en-US" dirty="0"/>
              <a:t>. Nilai PPV/Positive Predictive Value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. </a:t>
            </a:r>
          </a:p>
          <a:p>
            <a:r>
              <a:rPr lang="en-US" dirty="0"/>
              <a:t>Bila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Candida negative dan BDG negative </a:t>
            </a:r>
          </a:p>
          <a:p>
            <a:r>
              <a:rPr lang="en-US" dirty="0"/>
              <a:t>-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disingkirkan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- NPV /Negative Predictive Value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3365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67CD9-B950-D732-0C87-BACFFED1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Deteksi</a:t>
            </a:r>
            <a:r>
              <a:rPr lang="en-US" dirty="0"/>
              <a:t> (1,3)-</a:t>
            </a:r>
            <a:r>
              <a:rPr lang="el-GR" dirty="0"/>
              <a:t>β</a:t>
            </a:r>
            <a:r>
              <a:rPr lang="en-US" dirty="0"/>
              <a:t>-D-glucan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1B7A1-DAE0-F436-2181-45706C331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Hasil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 pada </a:t>
            </a:r>
            <a:r>
              <a:rPr lang="en-US" dirty="0" err="1"/>
              <a:t>pemeriksaan</a:t>
            </a:r>
            <a:r>
              <a:rPr lang="en-US" dirty="0"/>
              <a:t> BDG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sistemik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kolonisasi</a:t>
            </a:r>
            <a:r>
              <a:rPr lang="en-US" dirty="0"/>
              <a:t> </a:t>
            </a:r>
            <a:r>
              <a:rPr lang="en-US" dirty="0" err="1"/>
              <a:t>jamur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 tractus gastrointestinal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pemberian</a:t>
            </a:r>
            <a:r>
              <a:rPr lang="en-US" dirty="0"/>
              <a:t> antibiotic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piperacillin tazobactam </a:t>
            </a:r>
          </a:p>
          <a:p>
            <a:pPr marL="0" indent="0">
              <a:buNone/>
            </a:pPr>
            <a:r>
              <a:rPr lang="en-US" dirty="0"/>
              <a:t>  - </a:t>
            </a:r>
            <a:r>
              <a:rPr lang="en-US" dirty="0" err="1"/>
              <a:t>hemodialsis</a:t>
            </a:r>
            <a:r>
              <a:rPr lang="en-US" dirty="0"/>
              <a:t>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99286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DE161-B730-5BFE-B986-3736D5034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Metoda</a:t>
            </a:r>
            <a:r>
              <a:rPr lang="en-US" dirty="0"/>
              <a:t> PCR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E4FE1-1BDD-112E-E84F-109CDF522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T2Candida panel – fully automated magnetic resonance –based molecular test –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5 Candida </a:t>
            </a:r>
            <a:r>
              <a:rPr lang="en-US" dirty="0" err="1"/>
              <a:t>spp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pathogen </a:t>
            </a:r>
            <a:r>
              <a:rPr lang="en-US" dirty="0" err="1"/>
              <a:t>utama</a:t>
            </a:r>
            <a:r>
              <a:rPr lang="en-US" dirty="0"/>
              <a:t> </a:t>
            </a:r>
          </a:p>
          <a:p>
            <a:r>
              <a:rPr lang="en-US" i="1" dirty="0"/>
              <a:t>C. albicans, C. glabrata, C. tropicalis, C. </a:t>
            </a:r>
            <a:r>
              <a:rPr lang="en-US" i="1" dirty="0" err="1"/>
              <a:t>parapsilosis</a:t>
            </a:r>
            <a:r>
              <a:rPr lang="en-US" i="1" dirty="0"/>
              <a:t>, C. </a:t>
            </a:r>
            <a:r>
              <a:rPr lang="en-US" i="1" dirty="0" err="1"/>
              <a:t>krusei</a:t>
            </a:r>
            <a:r>
              <a:rPr lang="en-US" i="1" dirty="0"/>
              <a:t> </a:t>
            </a:r>
          </a:p>
          <a:p>
            <a:r>
              <a:rPr lang="en-ID" dirty="0" err="1"/>
              <a:t>Sensitivitas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– 91.1%</a:t>
            </a:r>
          </a:p>
          <a:p>
            <a:r>
              <a:rPr lang="en-ID" dirty="0" err="1"/>
              <a:t>Spesifisitas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– 99.4% </a:t>
            </a:r>
          </a:p>
          <a:p>
            <a:r>
              <a:rPr lang="en-ID" dirty="0"/>
              <a:t>Kit PCR lain – </a:t>
            </a:r>
            <a:r>
              <a:rPr lang="en-ID" dirty="0" err="1"/>
              <a:t>SeptiFast</a:t>
            </a:r>
            <a:r>
              <a:rPr lang="en-ID" dirty="0"/>
              <a:t>, Sepsi Test, </a:t>
            </a:r>
            <a:r>
              <a:rPr lang="en-ID" dirty="0" err="1"/>
              <a:t>Iridica</a:t>
            </a:r>
            <a:r>
              <a:rPr lang="en-ID" dirty="0"/>
              <a:t> BAC BSI assay </a:t>
            </a:r>
          </a:p>
          <a:p>
            <a:r>
              <a:rPr lang="en-ID" dirty="0" err="1"/>
              <a:t>Keterbatasan</a:t>
            </a:r>
            <a:r>
              <a:rPr lang="en-ID" dirty="0"/>
              <a:t> </a:t>
            </a:r>
            <a:r>
              <a:rPr lang="en-ID" dirty="0" err="1"/>
              <a:t>tes</a:t>
            </a:r>
            <a:r>
              <a:rPr lang="en-ID" dirty="0"/>
              <a:t> PCR – </a:t>
            </a:r>
            <a:r>
              <a:rPr lang="en-ID" i="1" dirty="0"/>
              <a:t>labour intensive </a:t>
            </a:r>
            <a:r>
              <a:rPr lang="en-ID" dirty="0"/>
              <a:t>dan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deteksi</a:t>
            </a:r>
            <a:r>
              <a:rPr lang="en-ID" dirty="0"/>
              <a:t> 5 </a:t>
            </a:r>
            <a:r>
              <a:rPr lang="en-ID" i="1" dirty="0"/>
              <a:t>Candida</a:t>
            </a:r>
            <a:r>
              <a:rPr lang="en-ID" dirty="0"/>
              <a:t> spp.   </a:t>
            </a:r>
          </a:p>
        </p:txBody>
      </p:sp>
    </p:spTree>
    <p:extLst>
      <p:ext uri="{BB962C8B-B14F-4D97-AF65-F5344CB8AC3E}">
        <p14:creationId xmlns:p14="http://schemas.microsoft.com/office/powerpoint/2010/main" val="836593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CC444-8F9D-A3F7-157F-0D3CD5EF3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Ringkasan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FB8D2-9134-89FA-D6F3-5BAF2B9E5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Pada Candidiasis invasive,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sensitivitas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pada </a:t>
            </a:r>
            <a:r>
              <a:rPr lang="en-US" i="1" dirty="0"/>
              <a:t>deep-seated</a:t>
            </a:r>
            <a:r>
              <a:rPr lang="en-US" dirty="0"/>
              <a:t> Candidiasis, juga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lama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. 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sensitivitas</a:t>
            </a:r>
            <a:r>
              <a:rPr lang="en-US" dirty="0"/>
              <a:t> </a:t>
            </a:r>
            <a:r>
              <a:rPr lang="en-US" dirty="0" err="1"/>
              <a:t>biakan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pada Candidiasis </a:t>
            </a:r>
            <a:r>
              <a:rPr lang="en-US" dirty="0" err="1"/>
              <a:t>invasif</a:t>
            </a:r>
            <a:r>
              <a:rPr lang="en-US" dirty="0"/>
              <a:t>,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diagnostic  </a:t>
            </a:r>
            <a:r>
              <a:rPr lang="en-US" dirty="0" err="1"/>
              <a:t>seperti</a:t>
            </a:r>
            <a:r>
              <a:rPr lang="en-US" dirty="0"/>
              <a:t> Beta-D-glucan dan </a:t>
            </a:r>
            <a:r>
              <a:rPr lang="en-US" dirty="0" err="1"/>
              <a:t>metoda</a:t>
            </a:r>
            <a:r>
              <a:rPr lang="en-US" dirty="0"/>
              <a:t> PCR</a:t>
            </a:r>
          </a:p>
          <a:p>
            <a:r>
              <a:rPr lang="en-US" dirty="0"/>
              <a:t>Hasil Beta D glucan </a:t>
            </a:r>
            <a:r>
              <a:rPr lang="en-US" dirty="0" err="1"/>
              <a:t>yg</a:t>
            </a:r>
            <a:r>
              <a:rPr lang="en-US" dirty="0"/>
              <a:t> negative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panduan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anti </a:t>
            </a:r>
            <a:r>
              <a:rPr lang="en-US" dirty="0" err="1"/>
              <a:t>jamur</a:t>
            </a:r>
            <a:endParaRPr lang="en-US" dirty="0"/>
          </a:p>
          <a:p>
            <a:r>
              <a:rPr lang="en-US" dirty="0"/>
              <a:t>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0371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6C36C-8CF0-7BC8-57BF-C733E2CD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8C4E-29D3-0250-D239-E7002B0BB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AFDB4F-39B5-2687-6FBE-5C61FDBF4C00}"/>
              </a:ext>
            </a:extLst>
          </p:cNvPr>
          <p:cNvSpPr/>
          <p:nvPr/>
        </p:nvSpPr>
        <p:spPr>
          <a:xfrm>
            <a:off x="4207982" y="2967335"/>
            <a:ext cx="3776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Terima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kasih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7237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3FFB-1DCE-17E3-8439-0AD857369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942" y="-169131"/>
            <a:ext cx="10515600" cy="1325563"/>
          </a:xfrm>
        </p:spPr>
        <p:txBody>
          <a:bodyPr/>
          <a:lstStyle/>
          <a:p>
            <a:r>
              <a:rPr lang="en-US" dirty="0"/>
              <a:t>Candidiasis 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ABB07-4825-2A68-68E7-7745896C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58" y="791110"/>
            <a:ext cx="10618342" cy="57227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Candida </a:t>
            </a:r>
            <a:r>
              <a:rPr lang="en-US" dirty="0" err="1"/>
              <a:t>spp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ragi yang </a:t>
            </a:r>
            <a:r>
              <a:rPr lang="en-US" dirty="0" err="1"/>
              <a:t>merupakan</a:t>
            </a:r>
            <a:r>
              <a:rPr lang="en-US" dirty="0"/>
              <a:t> microbiota </a:t>
            </a:r>
            <a:r>
              <a:rPr lang="en-US" dirty="0" err="1"/>
              <a:t>komensal</a:t>
            </a:r>
            <a:r>
              <a:rPr lang="en-US" dirty="0"/>
              <a:t> pada </a:t>
            </a:r>
            <a:r>
              <a:rPr lang="en-US" dirty="0" err="1"/>
              <a:t>manusia</a:t>
            </a:r>
            <a:r>
              <a:rPr lang="en-US" dirty="0"/>
              <a:t> – 60% orang </a:t>
            </a:r>
            <a:r>
              <a:rPr lang="en-US" dirty="0" err="1"/>
              <a:t>sehat</a:t>
            </a:r>
            <a:r>
              <a:rPr lang="en-US" dirty="0"/>
              <a:t>  </a:t>
            </a:r>
          </a:p>
          <a:p>
            <a:r>
              <a:rPr lang="en-US" dirty="0"/>
              <a:t>Candida </a:t>
            </a:r>
            <a:r>
              <a:rPr lang="en-US" dirty="0" err="1"/>
              <a:t>berada</a:t>
            </a:r>
            <a:r>
              <a:rPr lang="en-US" dirty="0"/>
              <a:t> di: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kulit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membran</a:t>
            </a:r>
            <a:r>
              <a:rPr lang="en-US" dirty="0"/>
              <a:t>  </a:t>
            </a:r>
            <a:r>
              <a:rPr lang="en-US" dirty="0" err="1"/>
              <a:t>mukosa</a:t>
            </a:r>
            <a:r>
              <a:rPr lang="en-US" dirty="0"/>
              <a:t>: * </a:t>
            </a:r>
            <a:r>
              <a:rPr lang="en-US" dirty="0" err="1"/>
              <a:t>rongga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                     * </a:t>
            </a:r>
            <a:r>
              <a:rPr lang="en-US" dirty="0" err="1"/>
              <a:t>traktus</a:t>
            </a:r>
            <a:r>
              <a:rPr lang="en-US" dirty="0"/>
              <a:t> gastro intestinal </a:t>
            </a:r>
          </a:p>
          <a:p>
            <a:pPr marL="0" indent="0">
              <a:buNone/>
            </a:pPr>
            <a:r>
              <a:rPr lang="en-US" dirty="0"/>
              <a:t>                                         * tractus </a:t>
            </a:r>
            <a:r>
              <a:rPr lang="en-US" dirty="0" err="1"/>
              <a:t>genitourinarius</a:t>
            </a:r>
            <a:r>
              <a:rPr lang="en-US" dirty="0"/>
              <a:t> </a:t>
            </a:r>
          </a:p>
          <a:p>
            <a:r>
              <a:rPr lang="en-US" dirty="0"/>
              <a:t>Candida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superfisial</a:t>
            </a:r>
            <a:r>
              <a:rPr lang="en-US" dirty="0"/>
              <a:t> – </a:t>
            </a:r>
            <a:r>
              <a:rPr lang="en-US" dirty="0" err="1"/>
              <a:t>rongga</a:t>
            </a:r>
            <a:r>
              <a:rPr lang="en-US" dirty="0"/>
              <a:t> </a:t>
            </a:r>
            <a:r>
              <a:rPr lang="en-US" dirty="0" err="1"/>
              <a:t>mulut</a:t>
            </a:r>
            <a:r>
              <a:rPr lang="en-US" dirty="0"/>
              <a:t>, </a:t>
            </a:r>
            <a:r>
              <a:rPr lang="en-US" dirty="0" err="1"/>
              <a:t>oesofagus</a:t>
            </a:r>
            <a:r>
              <a:rPr lang="en-US" dirty="0"/>
              <a:t>, vagina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invasif</a:t>
            </a:r>
            <a:r>
              <a:rPr lang="en-US" dirty="0"/>
              <a:t> : - </a:t>
            </a:r>
            <a:r>
              <a:rPr lang="en-US" dirty="0" err="1"/>
              <a:t>darah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- organ </a:t>
            </a:r>
            <a:r>
              <a:rPr lang="en-US" dirty="0" err="1"/>
              <a:t>steril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         - </a:t>
            </a:r>
            <a:r>
              <a:rPr lang="en-US" i="1" dirty="0"/>
              <a:t>deep seated </a:t>
            </a:r>
            <a:r>
              <a:rPr lang="en-US" dirty="0"/>
              <a:t>–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5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DF4B-7B01-8189-A679-41239D86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Epidemiologi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04659-31FC-7848-A9EE-6AEA74383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288" y="1489753"/>
            <a:ext cx="10593512" cy="468721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Candidiasis invasive </a:t>
            </a:r>
            <a:r>
              <a:rPr lang="en-US" dirty="0" err="1"/>
              <a:t>dibagi</a:t>
            </a:r>
            <a:r>
              <a:rPr lang="en-US" dirty="0"/>
              <a:t> 2:</a:t>
            </a:r>
          </a:p>
          <a:p>
            <a:pPr marL="0" indent="0">
              <a:buNone/>
            </a:pPr>
            <a:r>
              <a:rPr lang="en-US" dirty="0"/>
              <a:t>   1. yang </a:t>
            </a:r>
            <a:r>
              <a:rPr lang="en-US" dirty="0" err="1"/>
              <a:t>didapat</a:t>
            </a:r>
            <a:r>
              <a:rPr lang="en-US" dirty="0"/>
              <a:t> di </a:t>
            </a:r>
            <a:r>
              <a:rPr lang="en-US" dirty="0" err="1"/>
              <a:t>komunitas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2. yang </a:t>
            </a:r>
            <a:r>
              <a:rPr lang="en-US" dirty="0" err="1"/>
              <a:t>didapat</a:t>
            </a:r>
            <a:r>
              <a:rPr lang="en-US" dirty="0"/>
              <a:t>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. </a:t>
            </a:r>
          </a:p>
          <a:p>
            <a:r>
              <a:rPr lang="en-US" dirty="0"/>
              <a:t>Angka </a:t>
            </a:r>
            <a:r>
              <a:rPr lang="en-US" dirty="0" err="1"/>
              <a:t>kejadian</a:t>
            </a:r>
            <a:r>
              <a:rPr lang="en-US" dirty="0"/>
              <a:t> 3 – 5 /100 000 </a:t>
            </a:r>
            <a:r>
              <a:rPr lang="en-US" dirty="0" err="1"/>
              <a:t>penduduk</a:t>
            </a:r>
            <a:r>
              <a:rPr lang="en-US" dirty="0"/>
              <a:t> pada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</a:p>
          <a:p>
            <a:r>
              <a:rPr lang="en-US" dirty="0"/>
              <a:t> 1- 2 % pada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di ICU </a:t>
            </a:r>
            <a:r>
              <a:rPr lang="en-US" dirty="0" err="1"/>
              <a:t>medik</a:t>
            </a:r>
            <a:r>
              <a:rPr lang="en-US" dirty="0"/>
              <a:t> dan </a:t>
            </a:r>
            <a:r>
              <a:rPr lang="en-US" dirty="0" err="1"/>
              <a:t>bedah</a:t>
            </a:r>
            <a:r>
              <a:rPr lang="en-US" dirty="0"/>
              <a:t> </a:t>
            </a:r>
          </a:p>
          <a:p>
            <a:r>
              <a:rPr lang="en-US" dirty="0"/>
              <a:t>Candidiasis invasive di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intravena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 (long-term intravenous access devices) </a:t>
            </a:r>
          </a:p>
          <a:p>
            <a:pPr marL="0" indent="0">
              <a:buNone/>
            </a:pPr>
            <a:r>
              <a:rPr lang="en-US" dirty="0"/>
              <a:t>   - </a:t>
            </a:r>
            <a:r>
              <a:rPr lang="en-US" dirty="0" err="1"/>
              <a:t>penggunaan</a:t>
            </a:r>
            <a:r>
              <a:rPr lang="en-US" dirty="0"/>
              <a:t> central catheter </a:t>
            </a:r>
            <a:r>
              <a:rPr lang="en-US" dirty="0" err="1"/>
              <a:t>perifer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contoh</a:t>
            </a:r>
            <a:r>
              <a:rPr lang="en-US" dirty="0"/>
              <a:t>: parenteral outpatient antimicrobial therapy </a:t>
            </a:r>
          </a:p>
          <a:p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5437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F7D0-0A53-9884-07A1-21B8B88ED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8F1C-8DC6-4255-34BA-1AA6DA557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:</a:t>
            </a:r>
          </a:p>
          <a:p>
            <a:r>
              <a:rPr lang="en-US" dirty="0"/>
              <a:t>1.1. </a:t>
            </a:r>
            <a:r>
              <a:rPr lang="en-US" dirty="0" err="1"/>
              <a:t>Intrinsik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kolonisasi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Candida </a:t>
            </a:r>
            <a:r>
              <a:rPr lang="en-US" dirty="0" err="1"/>
              <a:t>spp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diabetes mellitus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perforasi</a:t>
            </a:r>
            <a:r>
              <a:rPr lang="en-US" dirty="0"/>
              <a:t> tractus gastrointestinal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pankreatitis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sepsis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parah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9072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85AB9-340F-905D-985C-242EB476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736" y="-179406"/>
            <a:ext cx="10515600" cy="1325563"/>
          </a:xfrm>
        </p:spPr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FDFE3-7D7A-BFF8-6BE4-D1BCA6A22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272" y="1325366"/>
            <a:ext cx="10706528" cy="51675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1.2. iatrogenic: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hemodialisis</a:t>
            </a:r>
            <a:r>
              <a:rPr lang="en-US" dirty="0"/>
              <a:t>, peritoneal dialysis </a:t>
            </a:r>
          </a:p>
          <a:p>
            <a:pPr marL="0" indent="0">
              <a:buNone/>
            </a:pPr>
            <a:r>
              <a:rPr lang="en-US" dirty="0"/>
              <a:t>           - antibiotic </a:t>
            </a:r>
            <a:r>
              <a:rPr lang="en-US" dirty="0" err="1"/>
              <a:t>spektrum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kateter</a:t>
            </a:r>
            <a:r>
              <a:rPr lang="en-US" dirty="0"/>
              <a:t> vena </a:t>
            </a:r>
            <a:r>
              <a:rPr lang="en-US" dirty="0" err="1"/>
              <a:t>sentral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kortikosteroid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imunosupresan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lain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operasi</a:t>
            </a:r>
            <a:r>
              <a:rPr lang="en-US" dirty="0"/>
              <a:t> tractus gastrointestinal </a:t>
            </a:r>
          </a:p>
          <a:p>
            <a:pPr marL="0" indent="0">
              <a:buNone/>
            </a:pPr>
            <a:r>
              <a:rPr lang="en-US" dirty="0"/>
              <a:t>           - 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lain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tinggal</a:t>
            </a:r>
            <a:r>
              <a:rPr lang="en-US" dirty="0"/>
              <a:t> lama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ICU </a:t>
            </a:r>
          </a:p>
          <a:p>
            <a:pPr marL="0" indent="0">
              <a:buNone/>
            </a:pPr>
            <a:r>
              <a:rPr lang="en-US" dirty="0"/>
              <a:t>           - </a:t>
            </a:r>
            <a:r>
              <a:rPr lang="en-US" dirty="0" err="1"/>
              <a:t>penggunaan</a:t>
            </a:r>
            <a:r>
              <a:rPr lang="en-US" dirty="0"/>
              <a:t> ventilator </a:t>
            </a:r>
          </a:p>
          <a:p>
            <a:pPr marL="0" indent="0">
              <a:buNone/>
            </a:pPr>
            <a:r>
              <a:rPr lang="en-US" dirty="0"/>
              <a:t>           - total parenteral nutrition 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9245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99E8-17BB-DF48-8651-F796B0E4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D23DE-8C71-5520-81A8-083524AC1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pd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imunokompromais</a:t>
            </a:r>
            <a:r>
              <a:rPr lang="en-US" dirty="0"/>
              <a:t> </a:t>
            </a:r>
          </a:p>
          <a:p>
            <a:r>
              <a:rPr lang="en-US" dirty="0"/>
              <a:t>2.1. </a:t>
            </a:r>
            <a:r>
              <a:rPr lang="en-US" dirty="0" err="1"/>
              <a:t>intrinsik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- graft versus host disease </a:t>
            </a:r>
          </a:p>
          <a:p>
            <a:pPr marL="0" indent="0">
              <a:buNone/>
            </a:pPr>
            <a:r>
              <a:rPr lang="en-US" dirty="0"/>
              <a:t>           - mucositis </a:t>
            </a:r>
          </a:p>
          <a:p>
            <a:pPr marL="0" indent="0">
              <a:buNone/>
            </a:pPr>
            <a:r>
              <a:rPr lang="en-US" dirty="0"/>
              <a:t>           - neutropenia </a:t>
            </a:r>
            <a:r>
              <a:rPr lang="en-US" dirty="0" err="1"/>
              <a:t>berat</a:t>
            </a:r>
            <a:r>
              <a:rPr lang="en-US" dirty="0"/>
              <a:t> (neutrophil </a:t>
            </a:r>
            <a:r>
              <a:rPr lang="en-US" dirty="0" err="1"/>
              <a:t>absolut</a:t>
            </a:r>
            <a:r>
              <a:rPr lang="en-US" dirty="0"/>
              <a:t> &lt; 500 </a:t>
            </a:r>
            <a:r>
              <a:rPr lang="en-US" dirty="0" err="1"/>
              <a:t>sel</a:t>
            </a:r>
            <a:r>
              <a:rPr lang="en-US" dirty="0"/>
              <a:t>/</a:t>
            </a:r>
            <a:r>
              <a:rPr lang="en-US" dirty="0" err="1"/>
              <a:t>uL</a:t>
            </a:r>
            <a:r>
              <a:rPr lang="en-US" dirty="0"/>
              <a:t>) </a:t>
            </a:r>
          </a:p>
          <a:p>
            <a:r>
              <a:rPr lang="en-US" dirty="0"/>
              <a:t>2.2. iatrogenic:</a:t>
            </a:r>
          </a:p>
          <a:p>
            <a:pPr marL="0" indent="0">
              <a:buNone/>
            </a:pPr>
            <a:r>
              <a:rPr lang="en-US" dirty="0"/>
              <a:t>            - solid organ transplant </a:t>
            </a:r>
          </a:p>
          <a:p>
            <a:pPr marL="0" indent="0">
              <a:buNone/>
            </a:pPr>
            <a:r>
              <a:rPr lang="en-US" dirty="0"/>
              <a:t>            - stem cell transplant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9433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15F90-32A8-4884-6149-22A7FA78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Candidiasis invasive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2CD6E-E38D-CFAA-29EF-746F6466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91" y="1561672"/>
            <a:ext cx="10634609" cy="4931203"/>
          </a:xfrm>
        </p:spPr>
        <p:txBody>
          <a:bodyPr/>
          <a:lstStyle/>
          <a:p>
            <a:r>
              <a:rPr lang="en-US" dirty="0" err="1"/>
              <a:t>Kolonisasi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Candida </a:t>
            </a:r>
            <a:r>
              <a:rPr lang="en-US" dirty="0" err="1"/>
              <a:t>spp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prasyarat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Candidiasis invasive</a:t>
            </a:r>
          </a:p>
          <a:p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Canidiasis</a:t>
            </a:r>
            <a:r>
              <a:rPr lang="en-US" dirty="0"/>
              <a:t> invasive:</a:t>
            </a:r>
          </a:p>
          <a:p>
            <a:r>
              <a:rPr lang="en-US" dirty="0"/>
              <a:t>- </a:t>
            </a:r>
            <a:r>
              <a:rPr lang="en-US" dirty="0" err="1"/>
              <a:t>penggunaan</a:t>
            </a:r>
            <a:r>
              <a:rPr lang="en-US" dirty="0"/>
              <a:t> antibiotic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lama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–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kolonisasi</a:t>
            </a:r>
            <a:r>
              <a:rPr lang="en-US" dirty="0"/>
              <a:t> Candida </a:t>
            </a:r>
            <a:r>
              <a:rPr lang="en-US" dirty="0" err="1"/>
              <a:t>spp</a:t>
            </a:r>
            <a:r>
              <a:rPr lang="en-US" dirty="0"/>
              <a:t> di usus,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hilangnya</a:t>
            </a:r>
            <a:r>
              <a:rPr lang="en-US" dirty="0"/>
              <a:t> </a:t>
            </a:r>
            <a:r>
              <a:rPr lang="en-US" dirty="0" err="1"/>
              <a:t>kuman</a:t>
            </a:r>
            <a:r>
              <a:rPr lang="en-US" dirty="0"/>
              <a:t> </a:t>
            </a:r>
            <a:r>
              <a:rPr lang="en-US" dirty="0" err="1"/>
              <a:t>komensal</a:t>
            </a:r>
            <a:r>
              <a:rPr lang="en-US" dirty="0"/>
              <a:t> di usus. Kuman </a:t>
            </a:r>
            <a:r>
              <a:rPr lang="en-US" dirty="0" err="1"/>
              <a:t>komensal</a:t>
            </a:r>
            <a:r>
              <a:rPr lang="en-US" dirty="0"/>
              <a:t> di usus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anti Candida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protektif</a:t>
            </a:r>
            <a:r>
              <a:rPr lang="en-US" dirty="0"/>
              <a:t>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2588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FF3BBF-0834-6C9F-9443-DAD92B6E0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50" y="2952750"/>
            <a:ext cx="952500" cy="952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49AD21-2A8C-4662-7631-D611BF44B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4" y="918925"/>
            <a:ext cx="12135096" cy="563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49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1153</TotalTime>
  <Words>1655</Words>
  <Application>Microsoft Office PowerPoint</Application>
  <PresentationFormat>Widescreen</PresentationFormat>
  <Paragraphs>202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Laboratory diagnosis of invasive Candidiasis: is there any gap &amp; how to improve </vt:lpstr>
      <vt:lpstr>Etiologi Candidiasis : Candida spp </vt:lpstr>
      <vt:lpstr>Candidiasis  </vt:lpstr>
      <vt:lpstr>Epidemiologi </vt:lpstr>
      <vt:lpstr>Faktor risiko Candidiasis invasive </vt:lpstr>
      <vt:lpstr>Faktor risiko Candidiasis invasive </vt:lpstr>
      <vt:lpstr>Faktor risiko Candidiasis invasive </vt:lpstr>
      <vt:lpstr>Faktor risiko terjadinya Candidiasis invasive </vt:lpstr>
      <vt:lpstr>PowerPoint Presentation</vt:lpstr>
      <vt:lpstr>Candidemia </vt:lpstr>
      <vt:lpstr>Diagnosis Candidiasis invasive </vt:lpstr>
      <vt:lpstr>Diagnosis Candidiasis invasive </vt:lpstr>
      <vt:lpstr>Diagnosis Candidiasis invasive, mengapa terjadi gap seperti diatas?  </vt:lpstr>
      <vt:lpstr>PowerPoint Presentation</vt:lpstr>
      <vt:lpstr>Mengapa terjadi diagnosis gap pada Candidiasis invasive ? </vt:lpstr>
      <vt:lpstr>Mengapa terjadi diagnosis gap pada Candidiasis invasive ? </vt:lpstr>
      <vt:lpstr>Akibat diagnosis Candidiasis yg kurang  memadai</vt:lpstr>
      <vt:lpstr>Types of Treatment for Suspected Candidiasis in the Critically Ill</vt:lpstr>
      <vt:lpstr>Bahaya pemberian anti fungal yg bersifat profilaksis dan empiris </vt:lpstr>
      <vt:lpstr>Deteksi (1,3)-β-D-glucan </vt:lpstr>
      <vt:lpstr>Deteksi (1,3)-β-D-glucan </vt:lpstr>
      <vt:lpstr>Deteksi (1,3)-β-D-glucan </vt:lpstr>
      <vt:lpstr>Metoda PCR </vt:lpstr>
      <vt:lpstr>Ringkasan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diagnosis of invasive Candidiasis: is there any gap &amp; how to improve</dc:title>
  <dc:creator>Tonny Loho</dc:creator>
  <cp:lastModifiedBy>Tonny Loho</cp:lastModifiedBy>
  <cp:revision>36</cp:revision>
  <dcterms:created xsi:type="dcterms:W3CDTF">2023-08-29T04:39:17Z</dcterms:created>
  <dcterms:modified xsi:type="dcterms:W3CDTF">2023-09-02T04:05:58Z</dcterms:modified>
</cp:coreProperties>
</file>